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371" r:id="rId3"/>
    <p:sldId id="377" r:id="rId4"/>
    <p:sldId id="378" r:id="rId5"/>
    <p:sldId id="379" r:id="rId6"/>
    <p:sldId id="381" r:id="rId7"/>
    <p:sldId id="2320" r:id="rId8"/>
    <p:sldId id="2321" r:id="rId9"/>
    <p:sldId id="2325" r:id="rId10"/>
    <p:sldId id="382" r:id="rId11"/>
    <p:sldId id="392" r:id="rId12"/>
    <p:sldId id="355" r:id="rId13"/>
    <p:sldId id="2326" r:id="rId14"/>
    <p:sldId id="2331" r:id="rId15"/>
    <p:sldId id="2328" r:id="rId16"/>
    <p:sldId id="2319" r:id="rId17"/>
    <p:sldId id="272" r:id="rId18"/>
    <p:sldId id="273" r:id="rId19"/>
    <p:sldId id="2332" r:id="rId20"/>
    <p:sldId id="2333" r:id="rId21"/>
    <p:sldId id="2329" r:id="rId22"/>
    <p:sldId id="2327" r:id="rId23"/>
    <p:sldId id="2334" r:id="rId24"/>
    <p:sldId id="2335" r:id="rId25"/>
    <p:sldId id="2322" r:id="rId26"/>
    <p:sldId id="2323" r:id="rId27"/>
    <p:sldId id="2324" r:id="rId28"/>
    <p:sldId id="2330" r:id="rId29"/>
    <p:sldId id="369" r:id="rId30"/>
    <p:sldId id="27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167"/>
    <p:restoredTop sz="94694"/>
  </p:normalViewPr>
  <p:slideViewPr>
    <p:cSldViewPr snapToGrid="0" snapToObjects="1">
      <p:cViewPr varScale="1">
        <p:scale>
          <a:sx n="112" d="100"/>
          <a:sy n="112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AEFA1-2302-CF41-B3D2-D7622FF3D015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D9810-7F47-884E-9EC3-518F38176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3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6B6F24-409C-E748-AD72-7835DCEE63A5}" type="slidenum">
              <a:rPr lang="en-US"/>
              <a:pPr/>
              <a:t>4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11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445A01-7076-0945-A840-35B10CC86952}" type="slidenum">
              <a:rPr lang="en-US"/>
              <a:pPr/>
              <a:t>5</a:t>
            </a:fld>
            <a:endParaRPr lang="en-US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68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“oh wait… you can take down other stuff, too?”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B8908-CA26-374C-83A4-87EF8300A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57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THE NEXT SLIDE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9F9F1-55C7-4859-B460-21F3A90DBE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38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bertolami.com</a:t>
            </a:r>
            <a:r>
              <a:rPr lang="en-US" dirty="0"/>
              <a:t>/</a:t>
            </a:r>
            <a:r>
              <a:rPr lang="en-US" dirty="0" err="1"/>
              <a:t>index.php?engine</a:t>
            </a:r>
            <a:r>
              <a:rPr lang="en-US" dirty="0"/>
              <a:t>=</a:t>
            </a:r>
            <a:r>
              <a:rPr lang="en-US" dirty="0" err="1"/>
              <a:t>blog&amp;content</a:t>
            </a:r>
            <a:r>
              <a:rPr lang="en-US" dirty="0"/>
              <a:t>=</a:t>
            </a:r>
            <a:r>
              <a:rPr lang="en-US" dirty="0" err="1"/>
              <a:t>posts&amp;detail</a:t>
            </a:r>
            <a:r>
              <a:rPr lang="en-US" dirty="0"/>
              <a:t>=perceptual-hashing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D9810-7F47-884E-9EC3-518F381765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21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move revealed, in a klutzy way, just how much the company is struggling internally to exercise the most basic editorial judgment, despite claims by senior leadership that the system is working.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D9810-7F47-884E-9EC3-518F381765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7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ECBD-F585-374E-A7D3-ED8BCA3C2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72AB2D-1E97-8848-BDA8-483ED53DF2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B23EB-AF87-B549-8916-ED66BE72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64E8-8019-2444-AEBA-CE692A70D4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E2F80-0BA4-BB4D-8806-578AB1418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A4E30-F357-3E42-B52D-09ED42D70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3A8CF-061D-2C48-B606-FD6C16CD8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40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7A772-2155-EE41-8FE3-8CAF7B828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4EA9D2-10F6-5049-9125-D9D0EC932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16F94-9414-9143-B604-F544BADD5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64E8-8019-2444-AEBA-CE692A70D4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BED26-D1B4-0141-BB55-F9F5605E9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06E1F-513D-8E44-B81E-4B5EE019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3A8CF-061D-2C48-B606-FD6C16CD8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20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308254-2B1D-B743-A976-2A965A5A1E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C4A509-0680-6D46-ADAA-E23924DFC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F6AEC-0420-B44D-8618-EF4D77DB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64E8-8019-2444-AEBA-CE692A70D4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C7E52-2284-1D48-8B90-8405A51D5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0D680-DF10-F64B-A3F1-0D662C58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3A8CF-061D-2C48-B606-FD6C16CD8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78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167D-2DB2-6546-9707-97A71E00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D252C-6060-884D-A57F-0D510791B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799ED-0741-934D-A2AE-F6DDD052D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64E8-8019-2444-AEBA-CE692A70D4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998E9-8167-BC4B-A53E-F0083438A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F8981-B29E-824F-A8C4-91B227476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3A8CF-061D-2C48-B606-FD6C16CD8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2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CAE4D-52BB-C942-974F-EF7A14C7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F0567-D9FF-3844-B475-C52B5409C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092F7-8C17-6744-81B8-D45AF8B4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64E8-8019-2444-AEBA-CE692A70D4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B527A-7635-3D49-A8B8-C3730CFD7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5B362-819D-3E40-8C90-94394D140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3A8CF-061D-2C48-B606-FD6C16CD8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5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901C5-2C11-1741-91D8-10B7390E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877DD-4E57-C340-91B9-BBCCB360F0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465BB-3238-D447-B99A-A1FCEEE33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9A7CD-0945-AE42-AFEC-406D67336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64E8-8019-2444-AEBA-CE692A70D4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61E7F-7B04-2845-912B-157276A04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82461-548B-9D43-A8FA-18BD57756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3A8CF-061D-2C48-B606-FD6C16CD8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01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82AB2-70BC-C847-BF5E-3A34EFD86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1A4B5-E84F-A446-A6BD-737868AAC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EB4E6-2A20-6446-859D-DAE76965C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53E5EC-3D91-D74C-989F-AA8DB4DCF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0BE64A-CA78-0942-B836-2265C9842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3508E0-5CCE-F14A-ABE1-77720A039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64E8-8019-2444-AEBA-CE692A70D4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44CE78-ED88-1041-9A7F-0C1EDF75C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4D18CB-FD34-AF46-93A3-DCAC6DBE6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3A8CF-061D-2C48-B606-FD6C16CD8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8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03C85-5A7F-4B45-8521-AB124E40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6A7874-5715-7D44-93F6-5462BAD1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64E8-8019-2444-AEBA-CE692A70D4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F4775-D937-1140-90DA-B865A933F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242DD-915A-3147-97DB-0C9421055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3A8CF-061D-2C48-B606-FD6C16CD8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5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02CC73-F914-0545-B859-CFCFA14A3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64E8-8019-2444-AEBA-CE692A70D4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B7D386-816C-3F46-A75F-7E014220A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A60FD-5AE4-9547-BAA8-75C32154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3A8CF-061D-2C48-B606-FD6C16CD8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8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FC52F-5265-714C-AD16-DD828AEFD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CD436-1881-6B4B-9E29-4E6ABF447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E9734-C88A-3B45-B497-ADCF5737F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1B4A6-7B4F-A74E-9DCC-A7391A660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64E8-8019-2444-AEBA-CE692A70D4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F5AFA-B0CC-4F46-81C1-F6DD87D4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DDFD3-CC8B-E244-8EF0-8FC71CE13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3A8CF-061D-2C48-B606-FD6C16CD8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7F7F-DF0B-B447-8299-C464B224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54F863-5A97-5B42-A98B-6B87174B05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D3BD2-54C9-CF41-81F6-E219CE1D6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C9337-8DB6-EE41-9033-9CC4E5756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64E8-8019-2444-AEBA-CE692A70D4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4726A-5EA0-B447-9931-942F3F7C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F619D-7A2D-E94C-BFE8-63DFFB21F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3A8CF-061D-2C48-B606-FD6C16CD8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27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B06EA-E8EC-D148-8010-416861039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F59E8-48B5-7940-A8BF-9E4D8B1A7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F716F-F20A-0F41-9317-EB1ADBDE50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664E8-8019-2444-AEBA-CE692A70D4C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4464F-D93F-B743-906D-670EC0DADC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5E7F6-D947-5B46-8B31-6BAD54067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3A8CF-061D-2C48-B606-FD6C16CD8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CB21-A8B9-2A46-8D25-BF35EDCD9A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Internet Censorship and Online Speech</a:t>
            </a:r>
            <a:br>
              <a:rPr lang="en-US" sz="4000" dirty="0"/>
            </a:br>
            <a:r>
              <a:rPr lang="en-US" sz="3600" dirty="0"/>
              <a:t>Chapter 6: Platform Censorship </a:t>
            </a:r>
            <a:br>
              <a:rPr lang="en-US" sz="3600" dirty="0"/>
            </a:br>
            <a:r>
              <a:rPr lang="en-US" sz="3600" dirty="0"/>
              <a:t>and Content Moderation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3BB962-F4CC-D04B-91FF-E298F75F4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6352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/>
              <a:t>Nick Feamster</a:t>
            </a:r>
            <a:br>
              <a:rPr lang="en-US" sz="3600" dirty="0"/>
            </a:br>
            <a:r>
              <a:rPr lang="en-US" sz="3600" dirty="0"/>
              <a:t>University of Chicago</a:t>
            </a:r>
          </a:p>
        </p:txBody>
      </p:sp>
    </p:spTree>
    <p:extLst>
      <p:ext uri="{BB962C8B-B14F-4D97-AF65-F5344CB8AC3E}">
        <p14:creationId xmlns:p14="http://schemas.microsoft.com/office/powerpoint/2010/main" val="3567595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239" y="2487645"/>
            <a:ext cx="11684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…once you get the AI to filter out the “bad stuff”, </a:t>
            </a:r>
            <a:br>
              <a:rPr lang="en-US" dirty="0"/>
            </a:br>
            <a:r>
              <a:rPr lang="en-US" dirty="0"/>
              <a:t>we’re good!</a:t>
            </a:r>
          </a:p>
        </p:txBody>
      </p:sp>
    </p:spTree>
    <p:extLst>
      <p:ext uri="{BB962C8B-B14F-4D97-AF65-F5344CB8AC3E}">
        <p14:creationId xmlns:p14="http://schemas.microsoft.com/office/powerpoint/2010/main" val="1588903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45" y="1433513"/>
            <a:ext cx="5403339" cy="4021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Filtering and Speech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547" y="3262507"/>
            <a:ext cx="8145653" cy="359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40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1404"/>
            <a:ext cx="7760099" cy="29336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171" y="0"/>
            <a:ext cx="5622439" cy="68611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67" y="167338"/>
            <a:ext cx="3140363" cy="11467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168" y="4723323"/>
            <a:ext cx="4405211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Centralization of Internet content platforms is exacerbating takedown risk.</a:t>
            </a:r>
          </a:p>
        </p:txBody>
      </p:sp>
    </p:spTree>
    <p:extLst>
      <p:ext uri="{BB962C8B-B14F-4D97-AF65-F5344CB8AC3E}">
        <p14:creationId xmlns:p14="http://schemas.microsoft.com/office/powerpoint/2010/main" val="353042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BD43-A41D-774B-8085-C58A484AD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958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Technologies are Used to Identify ”Unwanted Content” Today?</a:t>
            </a:r>
          </a:p>
        </p:txBody>
      </p:sp>
    </p:spTree>
    <p:extLst>
      <p:ext uri="{BB962C8B-B14F-4D97-AF65-F5344CB8AC3E}">
        <p14:creationId xmlns:p14="http://schemas.microsoft.com/office/powerpoint/2010/main" val="3530018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5EC2-1F09-674A-B10D-5D2A8EDD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Fingerprinting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AE256-8E35-9644-833E-70D245BF2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Hash-based fingerprinting (e.g., PhotoDNA)</a:t>
            </a:r>
          </a:p>
          <a:p>
            <a:endParaRPr lang="en-US" sz="4000" dirty="0"/>
          </a:p>
          <a:p>
            <a:r>
              <a:rPr lang="en-US" sz="4000" dirty="0"/>
              <a:t>Spectral fingerprinting (e.g., Audible Magic)</a:t>
            </a:r>
            <a:br>
              <a:rPr lang="en-US" sz="4000" dirty="0"/>
            </a:br>
            <a:endParaRPr lang="en-US" sz="4000" dirty="0"/>
          </a:p>
          <a:p>
            <a:r>
              <a:rPr lang="en-US" sz="4000" dirty="0"/>
              <a:t>“Perceptual hashing” (e.g., Insight)</a:t>
            </a:r>
          </a:p>
        </p:txBody>
      </p:sp>
    </p:spTree>
    <p:extLst>
      <p:ext uri="{BB962C8B-B14F-4D97-AF65-F5344CB8AC3E}">
        <p14:creationId xmlns:p14="http://schemas.microsoft.com/office/powerpoint/2010/main" val="67804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1D4338-44CC-CA46-8770-4C3A473E4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677"/>
            <a:ext cx="9178290" cy="37310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28B041-AB2A-424E-B965-7B2A689C9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10" y="2810212"/>
            <a:ext cx="9178290" cy="404778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4EA445-2A93-DC44-B533-A20AB28A5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610" y="0"/>
            <a:ext cx="10515600" cy="1325563"/>
          </a:xfrm>
        </p:spPr>
        <p:txBody>
          <a:bodyPr/>
          <a:lstStyle/>
          <a:p>
            <a:r>
              <a:rPr lang="en-US" dirty="0"/>
              <a:t>Hash-Based Fingerprinting</a:t>
            </a:r>
          </a:p>
        </p:txBody>
      </p:sp>
    </p:spTree>
    <p:extLst>
      <p:ext uri="{BB962C8B-B14F-4D97-AF65-F5344CB8AC3E}">
        <p14:creationId xmlns:p14="http://schemas.microsoft.com/office/powerpoint/2010/main" val="130570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0FEA955-C2CC-4D91-A009-CD0F60E70AA1}"/>
              </a:ext>
            </a:extLst>
          </p:cNvPr>
          <p:cNvSpPr/>
          <p:nvPr/>
        </p:nvSpPr>
        <p:spPr>
          <a:xfrm>
            <a:off x="1892686" y="1939046"/>
            <a:ext cx="10210922" cy="2039321"/>
          </a:xfrm>
          <a:prstGeom prst="rect">
            <a:avLst/>
          </a:prstGeom>
          <a:gradFill flip="none" rotWithShape="1">
            <a:gsLst>
              <a:gs pos="0">
                <a:srgbClr val="120F2A"/>
              </a:gs>
              <a:gs pos="100000">
                <a:srgbClr val="1314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69803F-C083-47EF-ADB3-E7E198B0AD80}"/>
              </a:ext>
            </a:extLst>
          </p:cNvPr>
          <p:cNvSpPr/>
          <p:nvPr/>
        </p:nvSpPr>
        <p:spPr>
          <a:xfrm>
            <a:off x="1892300" y="4455166"/>
            <a:ext cx="10211860" cy="2046118"/>
          </a:xfrm>
          <a:prstGeom prst="rect">
            <a:avLst/>
          </a:prstGeom>
          <a:gradFill flip="none" rotWithShape="1">
            <a:gsLst>
              <a:gs pos="0">
                <a:srgbClr val="120F2A"/>
              </a:gs>
              <a:gs pos="100000">
                <a:srgbClr val="13143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sunset in the background&#10;&#10;Description automatically generated">
            <a:extLst>
              <a:ext uri="{FF2B5EF4-FFF2-40B4-BE49-F238E27FC236}">
                <a16:creationId xmlns:a16="http://schemas.microsoft.com/office/drawing/2014/main" id="{BA4A3B30-C94F-4C53-8740-CC5DF491FA4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513423"/>
            <a:ext cx="10081985" cy="1920240"/>
          </a:xfrm>
          <a:prstGeom prst="rect">
            <a:avLst/>
          </a:prstGeom>
        </p:spPr>
      </p:pic>
      <p:pic>
        <p:nvPicPr>
          <p:cNvPr id="28" name="Picture 27" descr="A sunset in the background&#10;&#10;Description automatically generated">
            <a:extLst>
              <a:ext uri="{FF2B5EF4-FFF2-40B4-BE49-F238E27FC236}">
                <a16:creationId xmlns:a16="http://schemas.microsoft.com/office/drawing/2014/main" id="{7D42C44E-2C3E-434F-92D8-B6BD6726FB2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998586"/>
            <a:ext cx="10081985" cy="192024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52DBBED-BF1D-4BAF-A3FB-C8590A7C50D6}"/>
              </a:ext>
            </a:extLst>
          </p:cNvPr>
          <p:cNvSpPr/>
          <p:nvPr/>
        </p:nvSpPr>
        <p:spPr>
          <a:xfrm>
            <a:off x="1892686" y="1550220"/>
            <a:ext cx="10210922" cy="391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BE8630-C435-4C59-99C4-DFE005A68E81}"/>
              </a:ext>
            </a:extLst>
          </p:cNvPr>
          <p:cNvSpPr/>
          <p:nvPr/>
        </p:nvSpPr>
        <p:spPr>
          <a:xfrm>
            <a:off x="1892300" y="4063747"/>
            <a:ext cx="10211860" cy="391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09E2291-F805-4673-98DB-854BBC583374}"/>
              </a:ext>
            </a:extLst>
          </p:cNvPr>
          <p:cNvSpPr/>
          <p:nvPr/>
        </p:nvSpPr>
        <p:spPr>
          <a:xfrm>
            <a:off x="4184464" y="1550220"/>
            <a:ext cx="5627367" cy="391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Torrent named “Lean On Me”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ACD418A-A634-4FE0-8021-4095CF175933}"/>
              </a:ext>
            </a:extLst>
          </p:cNvPr>
          <p:cNvSpPr/>
          <p:nvPr/>
        </p:nvSpPr>
        <p:spPr>
          <a:xfrm>
            <a:off x="4184547" y="4063747"/>
            <a:ext cx="5627367" cy="391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rial Narrow" panose="020B0606020202030204" pitchFamily="34" charset="0"/>
              </a:rPr>
              <a:t>Bill Withers’ “Lean On Me”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2E51FA-2AB6-45E2-B756-15157642F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Spectral Fingerprinting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72C408-23EF-4F8D-87C1-560B428E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EA016-AC76-4F64-99B4-2761B12CD37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40AFBF-412C-4519-BDE7-7A99C6D24251}"/>
              </a:ext>
            </a:extLst>
          </p:cNvPr>
          <p:cNvSpPr/>
          <p:nvPr/>
        </p:nvSpPr>
        <p:spPr>
          <a:xfrm>
            <a:off x="1892300" y="1971681"/>
            <a:ext cx="10211860" cy="1974050"/>
          </a:xfrm>
          <a:prstGeom prst="rect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BB7CF2-ED79-447F-AA62-0563BEE3D5C9}"/>
              </a:ext>
            </a:extLst>
          </p:cNvPr>
          <p:cNvCxnSpPr>
            <a:cxnSpLocks/>
          </p:cNvCxnSpPr>
          <p:nvPr/>
        </p:nvCxnSpPr>
        <p:spPr>
          <a:xfrm>
            <a:off x="1882864" y="1998586"/>
            <a:ext cx="0" cy="1920240"/>
          </a:xfrm>
          <a:prstGeom prst="line">
            <a:avLst/>
          </a:prstGeom>
          <a:noFill/>
          <a:ln w="825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0741839D-310E-494A-BFB6-8282E73A3EDC}"/>
              </a:ext>
            </a:extLst>
          </p:cNvPr>
          <p:cNvSpPr/>
          <p:nvPr/>
        </p:nvSpPr>
        <p:spPr>
          <a:xfrm>
            <a:off x="1892300" y="4489094"/>
            <a:ext cx="10211860" cy="1974050"/>
          </a:xfrm>
          <a:prstGeom prst="rect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F71647D-9E48-400A-A664-735EA2CC74CC}"/>
              </a:ext>
            </a:extLst>
          </p:cNvPr>
          <p:cNvCxnSpPr>
            <a:cxnSpLocks/>
          </p:cNvCxnSpPr>
          <p:nvPr/>
        </p:nvCxnSpPr>
        <p:spPr>
          <a:xfrm>
            <a:off x="1882864" y="4515999"/>
            <a:ext cx="0" cy="1920240"/>
          </a:xfrm>
          <a:prstGeom prst="line">
            <a:avLst/>
          </a:prstGeom>
          <a:noFill/>
          <a:ln w="825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TextBox 4"/>
          <p:cNvSpPr txBox="1"/>
          <p:nvPr/>
        </p:nvSpPr>
        <p:spPr>
          <a:xfrm>
            <a:off x="191445" y="2635540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Downloaded</a:t>
            </a:r>
          </a:p>
          <a:p>
            <a:r>
              <a:rPr lang="en-US" b="1" dirty="0"/>
              <a:t>File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1445" y="5150377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Reference</a:t>
            </a:r>
          </a:p>
          <a:p>
            <a:r>
              <a:rPr lang="en-US" b="1" dirty="0"/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3431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-0.00046 L 0.83489 -0.00046 " pathEditMode="relative" rAng="0" ptsTypes="AA">
                                      <p:cBhvr>
                                        <p:cTn id="13" dur="3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14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-0.00046 L 0.83489 -0.00046 " pathEditMode="relative" rAng="0" ptsTypes="AA">
                                      <p:cBhvr>
                                        <p:cTn id="15" dur="3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14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5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Echoprint</a:t>
            </a:r>
            <a:r>
              <a:rPr lang="en-US" dirty="0"/>
              <a:t> Works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11421"/>
            <a:ext cx="9144000" cy="51102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0" y="6444638"/>
            <a:ext cx="5709529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mediatechnology.leiden.edu</a:t>
            </a:r>
            <a:r>
              <a:rPr lang="en-US" sz="1200" dirty="0"/>
              <a:t>/images/uploads/docs/wt2015_echoprint.pdf</a:t>
            </a:r>
          </a:p>
        </p:txBody>
      </p:sp>
    </p:spTree>
    <p:extLst>
      <p:ext uri="{BB962C8B-B14F-4D97-AF65-F5344CB8AC3E}">
        <p14:creationId xmlns:p14="http://schemas.microsoft.com/office/powerpoint/2010/main" val="3773164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Certain types of media only</a:t>
            </a:r>
          </a:p>
          <a:p>
            <a:r>
              <a:rPr lang="en-US" dirty="0"/>
              <a:t>Based on database of fingerprints</a:t>
            </a:r>
          </a:p>
          <a:p>
            <a:r>
              <a:rPr lang="en-US" dirty="0"/>
              <a:t>Content can be modified</a:t>
            </a:r>
          </a:p>
          <a:p>
            <a:r>
              <a:rPr lang="en-US" dirty="0"/>
              <a:t>Lacks context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68112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8EDD-D148-2748-A0FC-19183A7E5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Perceptual Hashing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997F3A-22D8-114A-83C0-867044B7C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270" y="1295400"/>
            <a:ext cx="8890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22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1041" cy="1325563"/>
          </a:xfrm>
        </p:spPr>
        <p:txBody>
          <a:bodyPr/>
          <a:lstStyle/>
          <a:p>
            <a:r>
              <a:rPr lang="en-US" dirty="0"/>
              <a:t>Platform Moderation: The Future of Censorship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66373"/>
            <a:ext cx="10972800" cy="4525963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Who gets to communicate?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Filtering and manipulation of Internet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protocols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HTTP, TCP/IP, DNS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Circumvention tools (e.g., Tor)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/>
              <a:t>Who/what can be heard?</a:t>
            </a:r>
            <a:br>
              <a:rPr lang="en-US" dirty="0"/>
            </a:br>
            <a:r>
              <a:rPr lang="en-US" dirty="0"/>
              <a:t>Filtering and manipulation on Internet </a:t>
            </a:r>
            <a:r>
              <a:rPr lang="en-US" b="1" dirty="0"/>
              <a:t>platforms</a:t>
            </a:r>
          </a:p>
          <a:p>
            <a:pPr lvl="1"/>
            <a:r>
              <a:rPr lang="en-US" dirty="0"/>
              <a:t>Automated filtering</a:t>
            </a:r>
          </a:p>
          <a:p>
            <a:pPr lvl="1"/>
            <a:r>
              <a:rPr lang="en-US" dirty="0"/>
              <a:t>Filter bubbles, Personalization (and attacks)</a:t>
            </a:r>
          </a:p>
          <a:p>
            <a:pPr lvl="1"/>
            <a:r>
              <a:rPr lang="en-US" dirty="0"/>
              <a:t>Propaganda and bots</a:t>
            </a:r>
          </a:p>
        </p:txBody>
      </p:sp>
    </p:spTree>
    <p:extLst>
      <p:ext uri="{BB962C8B-B14F-4D97-AF65-F5344CB8AC3E}">
        <p14:creationId xmlns:p14="http://schemas.microsoft.com/office/powerpoint/2010/main" val="8681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54FF-4D9C-8746-B129-B8FD75A8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Perceptual Hashing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8330D-920E-394C-8D29-3241AE8DA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9730" cy="4351338"/>
          </a:xfrm>
        </p:spPr>
        <p:txBody>
          <a:bodyPr/>
          <a:lstStyle/>
          <a:p>
            <a:r>
              <a:rPr lang="en-US" dirty="0"/>
              <a:t>Convert to greyscale</a:t>
            </a:r>
          </a:p>
          <a:p>
            <a:endParaRPr lang="en-US" dirty="0"/>
          </a:p>
          <a:p>
            <a:r>
              <a:rPr lang="en-US" dirty="0" err="1"/>
              <a:t>Downsample</a:t>
            </a:r>
            <a:r>
              <a:rPr lang="en-US" dirty="0"/>
              <a:t> (make smaller size)</a:t>
            </a:r>
          </a:p>
          <a:p>
            <a:endParaRPr lang="en-US" dirty="0"/>
          </a:p>
          <a:p>
            <a:r>
              <a:rPr lang="en-US" dirty="0"/>
              <a:t>Convert to frequency space</a:t>
            </a:r>
          </a:p>
          <a:p>
            <a:pPr lvl="1"/>
            <a:r>
              <a:rPr lang="en-US" dirty="0"/>
              <a:t>Capture structural properties</a:t>
            </a:r>
          </a:p>
          <a:p>
            <a:pPr lvl="1"/>
            <a:r>
              <a:rPr lang="en-US" dirty="0"/>
              <a:t>Separate detailed information</a:t>
            </a:r>
          </a:p>
          <a:p>
            <a:pPr lvl="1"/>
            <a:endParaRPr lang="en-US" dirty="0"/>
          </a:p>
          <a:p>
            <a:r>
              <a:rPr lang="en-US" dirty="0"/>
              <a:t>Process the transform coefficients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6FC0C6-F6F9-7F4A-99A7-5969EB9EF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1357541"/>
            <a:ext cx="3981450" cy="27407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3A4BEF-4FC1-2142-8881-7749DB1A8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350" y="4130099"/>
            <a:ext cx="3981450" cy="273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78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CA553-767B-6243-A809-E3CA4D334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But, Identifying Content is </a:t>
            </a:r>
            <a:br>
              <a:rPr lang="en-US" dirty="0"/>
            </a:br>
            <a:r>
              <a:rPr lang="en-US" dirty="0"/>
              <a:t>Only Part of the Story…</a:t>
            </a:r>
          </a:p>
        </p:txBody>
      </p:sp>
    </p:spTree>
    <p:extLst>
      <p:ext uri="{BB962C8B-B14F-4D97-AF65-F5344CB8AC3E}">
        <p14:creationId xmlns:p14="http://schemas.microsoft.com/office/powerpoint/2010/main" val="2746257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25711-E219-8E4F-9565-7B463FE1A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889DE4-78A6-EC47-B06B-8676C84E7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50" y="0"/>
            <a:ext cx="98679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5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87DF-C37E-9647-94FB-99F93097E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190" y="21034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Maybe Just Create a Database! </a:t>
            </a:r>
          </a:p>
        </p:txBody>
      </p:sp>
    </p:spTree>
    <p:extLst>
      <p:ext uri="{BB962C8B-B14F-4D97-AF65-F5344CB8AC3E}">
        <p14:creationId xmlns:p14="http://schemas.microsoft.com/office/powerpoint/2010/main" val="3320618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2BD8-7E08-4B46-B553-385A7D9F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90" y="387350"/>
            <a:ext cx="4556760" cy="1325563"/>
          </a:xfrm>
        </p:spPr>
        <p:txBody>
          <a:bodyPr/>
          <a:lstStyle/>
          <a:p>
            <a:r>
              <a:rPr lang="en-US" dirty="0"/>
              <a:t>Perceptual Hashing</a:t>
            </a:r>
            <a:br>
              <a:rPr lang="en-US" dirty="0"/>
            </a:br>
            <a:r>
              <a:rPr lang="en-US" dirty="0"/>
              <a:t>and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7268E-4848-D746-8896-0B99D2015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90" y="2141537"/>
            <a:ext cx="40767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User uploads potentially offending photo to Facebook</a:t>
            </a:r>
          </a:p>
          <a:p>
            <a:endParaRPr lang="en-US" dirty="0"/>
          </a:p>
          <a:p>
            <a:r>
              <a:rPr lang="en-US" dirty="0"/>
              <a:t>Facebook computes the perceptual hash</a:t>
            </a:r>
          </a:p>
          <a:p>
            <a:endParaRPr lang="en-US" dirty="0"/>
          </a:p>
          <a:p>
            <a:r>
              <a:rPr lang="en-US" dirty="0"/>
              <a:t>Only the perceptual hash is stored and compared against similar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F91E9-5D25-284F-8BC1-48BEEC2DE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518" y="1965960"/>
            <a:ext cx="4662209" cy="4766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ABB2E8-C604-6E49-9474-910D4FDA2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60" y="303080"/>
            <a:ext cx="6797040" cy="1449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D151B8-0E16-3D48-994E-718A19D70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3522" y="842629"/>
            <a:ext cx="1756410" cy="37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95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976C6-7EA3-6C49-9B48-2EDC062B1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of Affairs: Political Ads as Issues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D19B65-B6DF-D641-BCB6-17EAF6746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3910" y="1825625"/>
            <a:ext cx="3625850" cy="4351338"/>
          </a:xfrm>
        </p:spPr>
        <p:txBody>
          <a:bodyPr/>
          <a:lstStyle/>
          <a:p>
            <a:r>
              <a:rPr lang="en-US" dirty="0"/>
              <a:t>Facebook more permissive about political ads concerning parks and parades vs. products</a:t>
            </a:r>
          </a:p>
          <a:p>
            <a:endParaRPr lang="en-US" dirty="0"/>
          </a:p>
          <a:p>
            <a:r>
              <a:rPr lang="en-US" dirty="0"/>
              <a:t>Google did not prohibit any ads whatsoever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DDA03-AAE6-424F-BA68-C7FA6C552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1478280"/>
            <a:ext cx="74041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76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976C6-7EA3-6C49-9B48-2EDC062B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22876" cy="1325563"/>
          </a:xfrm>
        </p:spPr>
        <p:txBody>
          <a:bodyPr>
            <a:normAutofit/>
          </a:bodyPr>
          <a:lstStyle/>
          <a:p>
            <a:r>
              <a:rPr lang="en-US" dirty="0"/>
              <a:t>Product Ads with Names of Political Candidates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D1758-F984-364B-9D29-FBACE65D3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26" y="1575074"/>
            <a:ext cx="73025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42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3826-165A-A04F-B67E-DB34182C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Underblocking</a:t>
            </a:r>
            <a:r>
              <a:rPr lang="en-US" dirty="0"/>
              <a:t>/</a:t>
            </a:r>
            <a:r>
              <a:rPr lang="en-US" dirty="0" err="1"/>
              <a:t>Overblocking</a:t>
            </a:r>
            <a:r>
              <a:rPr lang="en-US" dirty="0"/>
              <a:t> are Possible…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255C20-7417-2D4C-AF64-5FCBA6B78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332156"/>
            <a:ext cx="5113020" cy="3502343"/>
          </a:xfrm>
        </p:spPr>
        <p:txBody>
          <a:bodyPr/>
          <a:lstStyle/>
          <a:p>
            <a:r>
              <a:rPr lang="en-US" dirty="0"/>
              <a:t>Regular blocking of ads for national holidays, national parks, and non-partisan products that share candidate names,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79C5C-FB84-7642-99B7-65FA73C11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0901"/>
            <a:ext cx="4668520" cy="51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26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Moderation is Challenging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22108"/>
            <a:ext cx="10972800" cy="2808043"/>
          </a:xfrm>
        </p:spPr>
        <p:txBody>
          <a:bodyPr/>
          <a:lstStyle/>
          <a:p>
            <a:r>
              <a:rPr lang="en-US" dirty="0"/>
              <a:t>Offending content is infinite</a:t>
            </a:r>
          </a:p>
          <a:p>
            <a:r>
              <a:rPr lang="en-US" dirty="0"/>
              <a:t>Context is absent</a:t>
            </a:r>
          </a:p>
          <a:p>
            <a:r>
              <a:rPr lang="en-US" dirty="0"/>
              <a:t>Fair use?</a:t>
            </a:r>
          </a:p>
          <a:p>
            <a:r>
              <a:rPr lang="en-US" dirty="0"/>
              <a:t>Parody?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5075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AI and Platform Moderation:</a:t>
            </a:r>
            <a:br>
              <a:rPr lang="en-US" sz="4800" dirty="0"/>
            </a:br>
            <a:r>
              <a:rPr lang="en-US" sz="4800" dirty="0"/>
              <a:t>Looking Ahead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66912"/>
            <a:ext cx="10864436" cy="4525963"/>
          </a:xfrm>
        </p:spPr>
        <p:txBody>
          <a:bodyPr/>
          <a:lstStyle/>
          <a:p>
            <a:r>
              <a:rPr lang="en-US" b="1" dirty="0"/>
              <a:t>Technology:</a:t>
            </a:r>
            <a:r>
              <a:rPr lang="en-US" dirty="0"/>
              <a:t> What are capabilities, limitations?</a:t>
            </a:r>
          </a:p>
          <a:p>
            <a:pPr lvl="1"/>
            <a:r>
              <a:rPr lang="en-US" dirty="0"/>
              <a:t>Understanding/mitigating bad inputs to personalization</a:t>
            </a:r>
          </a:p>
          <a:p>
            <a:pPr lvl="1"/>
            <a:r>
              <a:rPr lang="en-US" dirty="0"/>
              <a:t>Understanding/pushing the limits of automated filtering</a:t>
            </a:r>
          </a:p>
          <a:p>
            <a:pPr lvl="1"/>
            <a:r>
              <a:rPr lang="en-US" dirty="0"/>
              <a:t>Observing and auditing the platforms</a:t>
            </a:r>
          </a:p>
          <a:p>
            <a:pPr lvl="1"/>
            <a:endParaRPr lang="en-US" dirty="0"/>
          </a:p>
          <a:p>
            <a:r>
              <a:rPr lang="en-US" b="1" dirty="0"/>
              <a:t>Policy:</a:t>
            </a:r>
            <a:r>
              <a:rPr lang="en-US" dirty="0"/>
              <a:t> What can/should be required?</a:t>
            </a:r>
          </a:p>
          <a:p>
            <a:pPr lvl="1"/>
            <a:r>
              <a:rPr lang="en-US" dirty="0"/>
              <a:t>Of content providers?</a:t>
            </a:r>
          </a:p>
          <a:p>
            <a:pPr lvl="1"/>
            <a:r>
              <a:rPr lang="en-US" dirty="0"/>
              <a:t>Of platforms and intermediaries?</a:t>
            </a:r>
          </a:p>
        </p:txBody>
      </p:sp>
    </p:spTree>
    <p:extLst>
      <p:ext uri="{BB962C8B-B14F-4D97-AF65-F5344CB8AC3E}">
        <p14:creationId xmlns:p14="http://schemas.microsoft.com/office/powerpoint/2010/main" val="1737661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565949"/>
            <a:ext cx="11684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Reducing “Unwanted Traffic” </a:t>
            </a:r>
            <a:br>
              <a:rPr lang="en-US" dirty="0"/>
            </a:br>
            <a:r>
              <a:rPr lang="en-US" dirty="0"/>
              <a:t>on the Internet… an “Old” Problem!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3067"/>
            <a:ext cx="12192000" cy="178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4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are the pros and cons of automated filtering?</a:t>
            </a:r>
          </a:p>
          <a:p>
            <a:r>
              <a:rPr lang="en-US" dirty="0"/>
              <a:t>How could you envision technology companies using this as part of a more holistic approach?</a:t>
            </a:r>
          </a:p>
          <a:p>
            <a:r>
              <a:rPr lang="en-US" dirty="0"/>
              <a:t>Should they be required to use them in any way?</a:t>
            </a:r>
          </a:p>
          <a:p>
            <a:r>
              <a:rPr lang="en-US" dirty="0"/>
              <a:t>For what content? Do we stop at hate speech? Sex trafficking? Copyright? …</a:t>
            </a:r>
          </a:p>
          <a:p>
            <a:r>
              <a:rPr lang="en-US" dirty="0"/>
              <a:t>Who should shoulder the burden of detection?</a:t>
            </a:r>
          </a:p>
        </p:txBody>
      </p:sp>
    </p:spTree>
    <p:extLst>
      <p:ext uri="{BB962C8B-B14F-4D97-AF65-F5344CB8AC3E}">
        <p14:creationId xmlns:p14="http://schemas.microsoft.com/office/powerpoint/2010/main" val="146767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4637"/>
            <a:ext cx="10972800" cy="983603"/>
          </a:xfrm>
        </p:spPr>
        <p:txBody>
          <a:bodyPr>
            <a:normAutofit/>
          </a:bodyPr>
          <a:lstStyle/>
          <a:p>
            <a:r>
              <a:rPr lang="en-US" dirty="0"/>
              <a:t>Filtering “Unwanted Traffic” (Spam)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798637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Prevent unwanted traffic from reaching a user’s inbox by distinguishing spam from ham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Question:</a:t>
            </a:r>
            <a:r>
              <a:rPr lang="en-US" dirty="0"/>
              <a:t> What features best differentiate spam from legitimate mail?</a:t>
            </a:r>
          </a:p>
          <a:p>
            <a:pPr lvl="1"/>
            <a:r>
              <a:rPr lang="en-US" dirty="0"/>
              <a:t>Content-based filtering: What is in the mail?</a:t>
            </a:r>
          </a:p>
          <a:p>
            <a:pPr lvl="1"/>
            <a:r>
              <a:rPr lang="en-US" dirty="0"/>
              <a:t>IP address of sender: Who is the sender?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Behavioral features:</a:t>
            </a:r>
            <a:r>
              <a:rPr lang="en-US" dirty="0"/>
              <a:t> How the mail is sent?</a:t>
            </a:r>
          </a:p>
          <a:p>
            <a:pPr lvl="1"/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C63D3-4BA3-9C47-88A8-651A89F3C27A}" type="slidenum">
              <a:rPr lang="en-US"/>
              <a:pPr/>
              <a:t>4</a:t>
            </a:fld>
            <a:endParaRPr lang="en-US"/>
          </a:p>
        </p:txBody>
      </p:sp>
      <p:pic>
        <p:nvPicPr>
          <p:cNvPr id="849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199" y="4390213"/>
            <a:ext cx="2531700" cy="89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93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AI to Identify Spam…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6F04-EB29-D140-89C2-140A3E774BE4}" type="slidenum">
              <a:rPr lang="en-US"/>
              <a:pPr/>
              <a:t>5</a:t>
            </a:fld>
            <a:endParaRPr lang="en-US"/>
          </a:p>
        </p:txBody>
      </p:sp>
      <p:pic>
        <p:nvPicPr>
          <p:cNvPr id="264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2" y="1877673"/>
            <a:ext cx="11855449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632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16249"/>
            <a:ext cx="6528241" cy="2153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62" y="3443543"/>
            <a:ext cx="6388780" cy="1723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97" y="2153559"/>
            <a:ext cx="6210545" cy="14145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62" y="5092501"/>
            <a:ext cx="6184772" cy="1510347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82800" y="45681"/>
            <a:ext cx="11988800" cy="780651"/>
          </a:xfrm>
        </p:spPr>
        <p:txBody>
          <a:bodyPr/>
          <a:lstStyle/>
          <a:p>
            <a:r>
              <a:rPr lang="en-US" sz="4800" dirty="0"/>
              <a:t>AI for Takedown of “Unwanted Content”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56658" y="1183382"/>
            <a:ext cx="2866305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Email Spam (2009)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56657" y="2449405"/>
            <a:ext cx="4467764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Web-based Malware (2010)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56658" y="4029811"/>
            <a:ext cx="4753373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Bulletproof Web Hosting (2015)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30246" y="5569415"/>
            <a:ext cx="5375597" cy="461665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Early Detection of DNS Abuse (2016)</a:t>
            </a:r>
          </a:p>
        </p:txBody>
      </p:sp>
    </p:spTree>
    <p:extLst>
      <p:ext uri="{BB962C8B-B14F-4D97-AF65-F5344CB8AC3E}">
        <p14:creationId xmlns:p14="http://schemas.microsoft.com/office/powerpoint/2010/main" val="401640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9C109-53A7-4B4B-B1E0-885CFF58E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Platforms Can Control Speech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EC97A-9F2B-D441-98FA-27780CAFE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Domain registration</a:t>
            </a:r>
          </a:p>
          <a:p>
            <a:r>
              <a:rPr lang="en-US" dirty="0"/>
              <a:t>Domain resolution</a:t>
            </a:r>
          </a:p>
          <a:p>
            <a:r>
              <a:rPr lang="en-US" dirty="0"/>
              <a:t>Content delivery</a:t>
            </a:r>
          </a:p>
          <a:p>
            <a:r>
              <a:rPr lang="en-US" dirty="0"/>
              <a:t>News platforms </a:t>
            </a:r>
          </a:p>
          <a:p>
            <a:r>
              <a:rPr lang="en-US" dirty="0"/>
              <a:t>Social media 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32488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004D2-2A4F-8B4D-A4F2-42696F6D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350" y="28203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Pressure to Automate is Growing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EF392-1933-7C45-9DDA-BAB1AB78C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299"/>
            <a:ext cx="10515600" cy="1325563"/>
          </a:xfrm>
        </p:spPr>
        <p:txBody>
          <a:bodyPr/>
          <a:lstStyle/>
          <a:p>
            <a:r>
              <a:rPr lang="en-US" dirty="0"/>
              <a:t>Calls for fast action</a:t>
            </a:r>
          </a:p>
          <a:p>
            <a:r>
              <a:rPr lang="en-US" dirty="0"/>
              <a:t>(Mis)understanding of the capabilities of automated algorithms.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CF024-5839-1346-B449-118CB7570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54175"/>
            <a:ext cx="12192000" cy="1531223"/>
          </a:xfrm>
          <a:prstGeom prst="rect">
            <a:avLst/>
          </a:prstGeom>
        </p:spPr>
      </p:pic>
      <p:pic>
        <p:nvPicPr>
          <p:cNvPr id="5" name="photodna" descr="photodna">
            <a:hlinkClick r:id="" action="ppaction://media"/>
            <a:extLst>
              <a:ext uri="{FF2B5EF4-FFF2-40B4-BE49-F238E27FC236}">
                <a16:creationId xmlns:a16="http://schemas.microsoft.com/office/drawing/2014/main" id="{AC9F5184-42B7-1347-9C99-7D3F38106E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39710" y="3852704"/>
            <a:ext cx="406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9D8E38-83E4-4241-BF94-95756D173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50" y="2999740"/>
            <a:ext cx="7084470" cy="1960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43EC03-BBF0-2148-82DF-0BDE739D0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6110" y="3529330"/>
            <a:ext cx="21336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0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24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CA407-5FE3-754F-9CC3-163335F69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81" y="643467"/>
            <a:ext cx="3871891" cy="5571066"/>
          </a:xfrm>
          <a:prstGeom prst="rect">
            <a:avLst/>
          </a:prstGeom>
        </p:spPr>
      </p:pic>
      <p:sp>
        <p:nvSpPr>
          <p:cNvPr id="18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2544A-77B1-214B-B2D4-58B6DEE76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718" y="643467"/>
            <a:ext cx="448470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6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728</Words>
  <Application>Microsoft Macintosh PowerPoint</Application>
  <PresentationFormat>Widescreen</PresentationFormat>
  <Paragraphs>119</Paragraphs>
  <Slides>30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Arial Narrow</vt:lpstr>
      <vt:lpstr>Calibri</vt:lpstr>
      <vt:lpstr>Calibri Light</vt:lpstr>
      <vt:lpstr>Office Theme</vt:lpstr>
      <vt:lpstr>Internet Censorship and Online Speech Chapter 6: Platform Censorship  and Content Moderation</vt:lpstr>
      <vt:lpstr>Platform Moderation: The Future of Censorship</vt:lpstr>
      <vt:lpstr>Reducing “Unwanted Traffic”  on the Internet… an “Old” Problem!</vt:lpstr>
      <vt:lpstr>Filtering “Unwanted Traffic” (Spam)</vt:lpstr>
      <vt:lpstr>Applying AI to Identify Spam…</vt:lpstr>
      <vt:lpstr>AI for Takedown of “Unwanted Content”</vt:lpstr>
      <vt:lpstr>Platforms Can Control Speech</vt:lpstr>
      <vt:lpstr>The Pressure to Automate is Growing</vt:lpstr>
      <vt:lpstr>PowerPoint Presentation</vt:lpstr>
      <vt:lpstr>…once you get the AI to filter out the “bad stuff”,  we’re good!</vt:lpstr>
      <vt:lpstr>Automated Filtering and Speech</vt:lpstr>
      <vt:lpstr>PowerPoint Presentation</vt:lpstr>
      <vt:lpstr>What Technologies are Used to Identify ”Unwanted Content” Today?</vt:lpstr>
      <vt:lpstr>Content Fingerprinting</vt:lpstr>
      <vt:lpstr>Hash-Based Fingerprinting</vt:lpstr>
      <vt:lpstr>Spectral Fingerprinting</vt:lpstr>
      <vt:lpstr>How Echoprint Works</vt:lpstr>
      <vt:lpstr>Limitations</vt:lpstr>
      <vt:lpstr>Perceptual Hashing</vt:lpstr>
      <vt:lpstr>How Perceptual Hashing Works</vt:lpstr>
      <vt:lpstr>But, Identifying Content is  Only Part of the Story…</vt:lpstr>
      <vt:lpstr>PowerPoint Presentation</vt:lpstr>
      <vt:lpstr>Maybe Just Create a Database! </vt:lpstr>
      <vt:lpstr>Perceptual Hashing and Databases</vt:lpstr>
      <vt:lpstr>The State of Affairs: Political Ads as Issues</vt:lpstr>
      <vt:lpstr>Product Ads with Names of Political Candidates</vt:lpstr>
      <vt:lpstr>Underblocking/Overblocking are Possible…</vt:lpstr>
      <vt:lpstr>Content Moderation is Challenging</vt:lpstr>
      <vt:lpstr>AI and Platform Moderation: Looking Ahead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Censorship and Online Speech Chapter 6: Platform Censorship  and Content Moderation</dc:title>
  <dc:creator>Nick Feamster</dc:creator>
  <cp:lastModifiedBy>Nick Feamster</cp:lastModifiedBy>
  <cp:revision>35</cp:revision>
  <dcterms:created xsi:type="dcterms:W3CDTF">2020-02-10T16:34:53Z</dcterms:created>
  <dcterms:modified xsi:type="dcterms:W3CDTF">2020-02-10T18:03:06Z</dcterms:modified>
</cp:coreProperties>
</file>